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5143500" cx="9144000"/>
  <p:notesSz cx="6858000" cy="9144000"/>
  <p:embeddedFontLst>
    <p:embeddedFont>
      <p:font typeface="Raleway"/>
      <p:regular r:id="rId26"/>
      <p:bold r:id="rId27"/>
      <p:italic r:id="rId28"/>
      <p:boldItalic r:id="rId29"/>
    </p:embeddedFont>
    <p:embeddedFont>
      <p:font typeface="Roboto"/>
      <p:regular r:id="rId30"/>
      <p:bold r:id="rId31"/>
      <p:italic r:id="rId32"/>
      <p:boldItalic r:id="rId33"/>
    </p:embeddedFont>
    <p:embeddedFont>
      <p:font typeface="Lato"/>
      <p:regular r:id="rId34"/>
      <p:bold r:id="rId35"/>
      <p:italic r:id="rId36"/>
      <p:boldItalic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aleway-regular.fntdata"/><Relationship Id="rId25" Type="http://schemas.openxmlformats.org/officeDocument/2006/relationships/slide" Target="slides/slide20.xml"/><Relationship Id="rId28" Type="http://schemas.openxmlformats.org/officeDocument/2006/relationships/font" Target="fonts/Raleway-italic.fntdata"/><Relationship Id="rId27" Type="http://schemas.openxmlformats.org/officeDocument/2006/relationships/font" Target="fonts/Raleway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aleway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-bold.fntdata"/><Relationship Id="rId30" Type="http://schemas.openxmlformats.org/officeDocument/2006/relationships/font" Target="fonts/Roboto-regular.fntdata"/><Relationship Id="rId11" Type="http://schemas.openxmlformats.org/officeDocument/2006/relationships/slide" Target="slides/slide6.xml"/><Relationship Id="rId33" Type="http://schemas.openxmlformats.org/officeDocument/2006/relationships/font" Target="fonts/Roboto-boldItalic.fntdata"/><Relationship Id="rId10" Type="http://schemas.openxmlformats.org/officeDocument/2006/relationships/slide" Target="slides/slide5.xml"/><Relationship Id="rId32" Type="http://schemas.openxmlformats.org/officeDocument/2006/relationships/font" Target="fonts/Roboto-italic.fntdata"/><Relationship Id="rId13" Type="http://schemas.openxmlformats.org/officeDocument/2006/relationships/slide" Target="slides/slide8.xml"/><Relationship Id="rId35" Type="http://schemas.openxmlformats.org/officeDocument/2006/relationships/font" Target="fonts/Lato-bold.fntdata"/><Relationship Id="rId12" Type="http://schemas.openxmlformats.org/officeDocument/2006/relationships/slide" Target="slides/slide7.xml"/><Relationship Id="rId34" Type="http://schemas.openxmlformats.org/officeDocument/2006/relationships/font" Target="fonts/Lato-regular.fntdata"/><Relationship Id="rId15" Type="http://schemas.openxmlformats.org/officeDocument/2006/relationships/slide" Target="slides/slide10.xml"/><Relationship Id="rId37" Type="http://schemas.openxmlformats.org/officeDocument/2006/relationships/font" Target="fonts/Lato-boldItalic.fntdata"/><Relationship Id="rId14" Type="http://schemas.openxmlformats.org/officeDocument/2006/relationships/slide" Target="slides/slide9.xml"/><Relationship Id="rId36" Type="http://schemas.openxmlformats.org/officeDocument/2006/relationships/font" Target="fonts/Lato-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3cd97fcb1d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33cd97fcb1d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43aded455f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343aded455f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343eb0e50b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343eb0e50b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343eb0e50b9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343eb0e50b9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343eb0e50b9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343eb0e50b9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43eb0e50b9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43eb0e50b9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43eb0e50b9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343eb0e50b9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43eb0e50b9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343eb0e50b9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343eb0e50b9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343eb0e50b9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343eb0e50b9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343eb0e50b9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343eb0e50b9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343eb0e50b9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3b531360aa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3b531360aa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343eb0e50b9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343eb0e50b9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3b531360aa_2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33b531360aa_2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3b531360aa_2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33b531360aa_2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3b531360aa_2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33b531360aa_2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43aded455f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343aded455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43aded455f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343aded455f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43aded455f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343aded455f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43aded455f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43aded455f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mailto:22i218@psgtech.ac.in" TargetMode="External"/><Relationship Id="rId4" Type="http://schemas.openxmlformats.org/officeDocument/2006/relationships/hyperlink" Target="mailto:22z336@psgtech.ac.in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Relationship Id="rId4" Type="http://schemas.openxmlformats.org/officeDocument/2006/relationships/image" Target="../media/image6.png"/><Relationship Id="rId5" Type="http://schemas.openxmlformats.org/officeDocument/2006/relationships/image" Target="../media/image1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Relationship Id="rId4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Relationship Id="rId4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Relationship Id="rId4" Type="http://schemas.openxmlformats.org/officeDocument/2006/relationships/image" Target="../media/image1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Relationship Id="rId4" Type="http://schemas.openxmlformats.org/officeDocument/2006/relationships/image" Target="../media/image27.png"/><Relationship Id="rId5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Relationship Id="rId4" Type="http://schemas.openxmlformats.org/officeDocument/2006/relationships/image" Target="../media/image23.png"/><Relationship Id="rId5" Type="http://schemas.openxmlformats.org/officeDocument/2006/relationships/image" Target="../media/image2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Relationship Id="rId4" Type="http://schemas.openxmlformats.org/officeDocument/2006/relationships/image" Target="../media/image26.png"/><Relationship Id="rId5" Type="http://schemas.openxmlformats.org/officeDocument/2006/relationships/image" Target="../media/image2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png"/><Relationship Id="rId4" Type="http://schemas.openxmlformats.org/officeDocument/2006/relationships/image" Target="../media/image2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.png"/><Relationship Id="rId4" Type="http://schemas.openxmlformats.org/officeDocument/2006/relationships/image" Target="../media/image9.png"/><Relationship Id="rId5" Type="http://schemas.openxmlformats.org/officeDocument/2006/relationships/image" Target="../media/image2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.png"/><Relationship Id="rId4" Type="http://schemas.openxmlformats.org/officeDocument/2006/relationships/image" Target="../media/image23.png"/><Relationship Id="rId5" Type="http://schemas.openxmlformats.org/officeDocument/2006/relationships/image" Target="../media/image2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.png"/><Relationship Id="rId4" Type="http://schemas.openxmlformats.org/officeDocument/2006/relationships/image" Target="../media/image26.png"/><Relationship Id="rId5" Type="http://schemas.openxmlformats.org/officeDocument/2006/relationships/image" Target="../media/image2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png"/><Relationship Id="rId4" Type="http://schemas.openxmlformats.org/officeDocument/2006/relationships/image" Target="../media/image19.png"/><Relationship Id="rId5" Type="http://schemas.openxmlformats.org/officeDocument/2006/relationships/image" Target="../media/image2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4.png"/><Relationship Id="rId4" Type="http://schemas.openxmlformats.org/officeDocument/2006/relationships/image" Target="../media/image14.png"/><Relationship Id="rId5" Type="http://schemas.openxmlformats.org/officeDocument/2006/relationships/image" Target="../media/image20.png"/><Relationship Id="rId6" Type="http://schemas.openxmlformats.org/officeDocument/2006/relationships/image" Target="../media/image3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16.png"/><Relationship Id="rId5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10.png"/><Relationship Id="rId5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Relationship Id="rId4" Type="http://schemas.openxmlformats.org/officeDocument/2006/relationships/image" Target="../media/image13.png"/><Relationship Id="rId5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729450" y="1322450"/>
            <a:ext cx="7688100" cy="79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 IN FINANCIAL SERVICES</a:t>
            </a:r>
            <a:endParaRPr/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729452" y="211415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45720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DEFECT DETECTION FOR LAPTOPS</a:t>
            </a:r>
            <a:endParaRPr/>
          </a:p>
        </p:txBody>
      </p:sp>
      <p:sp>
        <p:nvSpPr>
          <p:cNvPr id="88" name="Google Shape;88;p13"/>
          <p:cNvSpPr txBox="1"/>
          <p:nvPr/>
        </p:nvSpPr>
        <p:spPr>
          <a:xfrm>
            <a:off x="4367025" y="3340400"/>
            <a:ext cx="4776900" cy="17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Gayathri R                                   </a:t>
            </a:r>
            <a:r>
              <a:rPr lang="en" sz="1450">
                <a:solidFill>
                  <a:schemeClr val="dk2"/>
                </a:solidFill>
                <a:highlight>
                  <a:schemeClr val="lt2"/>
                </a:highlight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22i218</a:t>
            </a:r>
            <a:endParaRPr sz="1450">
              <a:solidFill>
                <a:schemeClr val="dk2"/>
              </a:solidFill>
              <a:highlight>
                <a:schemeClr val="lt2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>
                <a:solidFill>
                  <a:schemeClr val="dk2"/>
                </a:solidFill>
                <a:highlight>
                  <a:schemeClr val="lt2"/>
                </a:highlight>
                <a:latin typeface="Roboto"/>
                <a:ea typeface="Roboto"/>
                <a:cs typeface="Roboto"/>
                <a:sym typeface="Roboto"/>
              </a:rPr>
              <a:t>Vinithaa P                                      22z273 </a:t>
            </a:r>
            <a:endParaRPr sz="1450">
              <a:solidFill>
                <a:schemeClr val="dk2"/>
              </a:solidFill>
              <a:highlight>
                <a:schemeClr val="lt2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>
                <a:solidFill>
                  <a:schemeClr val="dk2"/>
                </a:solidFill>
                <a:highlight>
                  <a:schemeClr val="lt2"/>
                </a:highlight>
                <a:latin typeface="Roboto"/>
                <a:ea typeface="Roboto"/>
                <a:cs typeface="Roboto"/>
                <a:sym typeface="Roboto"/>
              </a:rPr>
              <a:t>Kiruthika Sermadurai                   </a:t>
            </a:r>
            <a:r>
              <a:rPr lang="en" sz="1450">
                <a:solidFill>
                  <a:schemeClr val="dk2"/>
                </a:solidFill>
                <a:highlight>
                  <a:schemeClr val="lt2"/>
                </a:highlight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22z33</a:t>
            </a:r>
            <a:r>
              <a:rPr lang="en" sz="1450">
                <a:solidFill>
                  <a:schemeClr val="dk2"/>
                </a:solidFill>
                <a:highlight>
                  <a:schemeClr val="lt2"/>
                </a:highlight>
                <a:latin typeface="Roboto"/>
                <a:ea typeface="Roboto"/>
                <a:cs typeface="Roboto"/>
                <a:sym typeface="Roboto"/>
              </a:rPr>
              <a:t>6</a:t>
            </a:r>
            <a:endParaRPr sz="1450">
              <a:solidFill>
                <a:schemeClr val="dk2"/>
              </a:solidFill>
              <a:highlight>
                <a:schemeClr val="lt2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>
                <a:solidFill>
                  <a:schemeClr val="dk2"/>
                </a:solidFill>
                <a:highlight>
                  <a:schemeClr val="lt2"/>
                </a:highlight>
                <a:latin typeface="Roboto"/>
                <a:ea typeface="Roboto"/>
                <a:cs typeface="Roboto"/>
                <a:sym typeface="Roboto"/>
              </a:rPr>
              <a:t>Sanjitha R                                       22z259</a:t>
            </a:r>
            <a:endParaRPr sz="1450">
              <a:solidFill>
                <a:schemeClr val="dk2"/>
              </a:solidFill>
              <a:highlight>
                <a:schemeClr val="lt2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>
                <a:solidFill>
                  <a:schemeClr val="dk2"/>
                </a:solidFill>
                <a:highlight>
                  <a:schemeClr val="lt2"/>
                </a:highlight>
                <a:latin typeface="Roboto"/>
                <a:ea typeface="Roboto"/>
                <a:cs typeface="Roboto"/>
                <a:sym typeface="Roboto"/>
              </a:rPr>
              <a:t>Durga G                                           22z321</a:t>
            </a:r>
            <a:endParaRPr sz="1450">
              <a:solidFill>
                <a:schemeClr val="dk2"/>
              </a:solidFill>
              <a:highlight>
                <a:schemeClr val="lt2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9" name="Google Shape;89;p13"/>
          <p:cNvSpPr txBox="1"/>
          <p:nvPr/>
        </p:nvSpPr>
        <p:spPr>
          <a:xfrm>
            <a:off x="633175" y="3469850"/>
            <a:ext cx="65982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Academic Mentor</a:t>
            </a:r>
            <a:endParaRPr b="1"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Dr.Suriya S</a:t>
            </a:r>
            <a:endParaRPr b="1" sz="13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CSE Department</a:t>
            </a:r>
            <a:endParaRPr b="1" sz="13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PSG College of Technology</a:t>
            </a:r>
            <a:endParaRPr b="1" sz="13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0" name="Google Shape;90;p13"/>
          <p:cNvSpPr txBox="1"/>
          <p:nvPr/>
        </p:nvSpPr>
        <p:spPr>
          <a:xfrm>
            <a:off x="633175" y="2758425"/>
            <a:ext cx="65982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Industry Mentor</a:t>
            </a:r>
            <a:endParaRPr b="1"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Manu Sharma</a:t>
            </a:r>
            <a:endParaRPr b="1" sz="13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Hewlett Packard Enterprise(HPE)</a:t>
            </a:r>
            <a:endParaRPr b="1" sz="13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2"/>
          <p:cNvSpPr txBox="1"/>
          <p:nvPr>
            <p:ph type="title"/>
          </p:nvPr>
        </p:nvSpPr>
        <p:spPr>
          <a:xfrm>
            <a:off x="424650" y="0"/>
            <a:ext cx="7688700" cy="6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ResNet 50  - Tested on sample defect images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8" name="Google Shape;15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5650" y="880250"/>
            <a:ext cx="11504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489850"/>
            <a:ext cx="5011601" cy="262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16401" y="1372813"/>
            <a:ext cx="3675199" cy="28629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3"/>
          <p:cNvSpPr txBox="1"/>
          <p:nvPr>
            <p:ph type="title"/>
          </p:nvPr>
        </p:nvSpPr>
        <p:spPr>
          <a:xfrm>
            <a:off x="424650" y="0"/>
            <a:ext cx="7688700" cy="6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Yolov8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6" name="Google Shape;16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5650" y="880250"/>
            <a:ext cx="11504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875" y="1337450"/>
            <a:ext cx="8826575" cy="3329650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3"/>
          <p:cNvSpPr txBox="1"/>
          <p:nvPr/>
        </p:nvSpPr>
        <p:spPr>
          <a:xfrm>
            <a:off x="192825" y="651400"/>
            <a:ext cx="8723700" cy="5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dataset.yaml:</a:t>
            </a:r>
            <a:endParaRPr b="1" sz="22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4"/>
          <p:cNvSpPr txBox="1"/>
          <p:nvPr>
            <p:ph type="title"/>
          </p:nvPr>
        </p:nvSpPr>
        <p:spPr>
          <a:xfrm>
            <a:off x="424650" y="0"/>
            <a:ext cx="7688700" cy="6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Yolov8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4" name="Google Shape;17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5650" y="880250"/>
            <a:ext cx="11504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875" y="1337450"/>
            <a:ext cx="8826575" cy="332965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4"/>
          <p:cNvSpPr txBox="1"/>
          <p:nvPr/>
        </p:nvSpPr>
        <p:spPr>
          <a:xfrm>
            <a:off x="192825" y="651400"/>
            <a:ext cx="8723700" cy="5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dataset.yaml:</a:t>
            </a:r>
            <a:endParaRPr b="1" sz="22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5"/>
          <p:cNvSpPr txBox="1"/>
          <p:nvPr>
            <p:ph type="title"/>
          </p:nvPr>
        </p:nvSpPr>
        <p:spPr>
          <a:xfrm>
            <a:off x="424650" y="0"/>
            <a:ext cx="7688700" cy="6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Yolov8  - First attempt of training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2" name="Google Shape;18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5650" y="880250"/>
            <a:ext cx="11504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5"/>
          <p:cNvSpPr txBox="1"/>
          <p:nvPr/>
        </p:nvSpPr>
        <p:spPr>
          <a:xfrm>
            <a:off x="192825" y="651400"/>
            <a:ext cx="8723700" cy="5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Training parameters</a:t>
            </a:r>
            <a:r>
              <a:rPr b="1" lang="en" sz="22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:</a:t>
            </a:r>
            <a:endParaRPr b="1" sz="22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84" name="Google Shape;184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0975" y="1337450"/>
            <a:ext cx="8242926" cy="3660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6"/>
          <p:cNvSpPr txBox="1"/>
          <p:nvPr>
            <p:ph type="title"/>
          </p:nvPr>
        </p:nvSpPr>
        <p:spPr>
          <a:xfrm>
            <a:off x="424650" y="0"/>
            <a:ext cx="7688700" cy="6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Yolov8  - Test results defectless laptops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0" name="Google Shape;19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5650" y="880250"/>
            <a:ext cx="11504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6"/>
          <p:cNvSpPr txBox="1"/>
          <p:nvPr/>
        </p:nvSpPr>
        <p:spPr>
          <a:xfrm>
            <a:off x="192825" y="651400"/>
            <a:ext cx="8723700" cy="5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92" name="Google Shape;192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77775" y="634800"/>
            <a:ext cx="5582454" cy="3112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0263" y="3746900"/>
            <a:ext cx="8788826" cy="122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7"/>
          <p:cNvSpPr txBox="1"/>
          <p:nvPr>
            <p:ph type="title"/>
          </p:nvPr>
        </p:nvSpPr>
        <p:spPr>
          <a:xfrm>
            <a:off x="424650" y="0"/>
            <a:ext cx="7688700" cy="6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Yolov8  - Test results defectless laptops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9" name="Google Shape;19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5650" y="880250"/>
            <a:ext cx="11504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7"/>
          <p:cNvSpPr txBox="1"/>
          <p:nvPr/>
        </p:nvSpPr>
        <p:spPr>
          <a:xfrm>
            <a:off x="192825" y="651400"/>
            <a:ext cx="8723700" cy="5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01" name="Google Shape;201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24925" y="788225"/>
            <a:ext cx="4101817" cy="225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3199725"/>
            <a:ext cx="8839202" cy="14432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8"/>
          <p:cNvSpPr txBox="1"/>
          <p:nvPr>
            <p:ph type="title"/>
          </p:nvPr>
        </p:nvSpPr>
        <p:spPr>
          <a:xfrm>
            <a:off x="424650" y="0"/>
            <a:ext cx="7688700" cy="6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Yolov8  - Test results defectful laptops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8" name="Google Shape;20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5650" y="880250"/>
            <a:ext cx="11504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28"/>
          <p:cNvSpPr txBox="1"/>
          <p:nvPr/>
        </p:nvSpPr>
        <p:spPr>
          <a:xfrm>
            <a:off x="192825" y="651400"/>
            <a:ext cx="8723700" cy="5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10" name="Google Shape;210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84649" y="567575"/>
            <a:ext cx="2728906" cy="263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3352125"/>
            <a:ext cx="8839200" cy="10410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9"/>
          <p:cNvSpPr txBox="1"/>
          <p:nvPr>
            <p:ph type="title"/>
          </p:nvPr>
        </p:nvSpPr>
        <p:spPr>
          <a:xfrm>
            <a:off x="424650" y="0"/>
            <a:ext cx="7688700" cy="6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Yolov8  - Second attempt of training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7" name="Google Shape;21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5650" y="880250"/>
            <a:ext cx="11504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29"/>
          <p:cNvSpPr txBox="1"/>
          <p:nvPr/>
        </p:nvSpPr>
        <p:spPr>
          <a:xfrm>
            <a:off x="192825" y="651400"/>
            <a:ext cx="8723700" cy="5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Training parameters:</a:t>
            </a:r>
            <a:endParaRPr b="1" sz="22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19" name="Google Shape;219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489850"/>
            <a:ext cx="8839200" cy="29553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0"/>
          <p:cNvSpPr txBox="1"/>
          <p:nvPr>
            <p:ph type="title"/>
          </p:nvPr>
        </p:nvSpPr>
        <p:spPr>
          <a:xfrm>
            <a:off x="424650" y="0"/>
            <a:ext cx="7688700" cy="6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Yolov8  - Test results defectless laptops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5" name="Google Shape;22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5650" y="880250"/>
            <a:ext cx="11504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30"/>
          <p:cNvSpPr txBox="1"/>
          <p:nvPr/>
        </p:nvSpPr>
        <p:spPr>
          <a:xfrm>
            <a:off x="192825" y="651400"/>
            <a:ext cx="8723700" cy="5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27" name="Google Shape;227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0263" y="3746900"/>
            <a:ext cx="8788826" cy="1228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77060" y="432525"/>
            <a:ext cx="3183877" cy="3220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1"/>
          <p:cNvSpPr txBox="1"/>
          <p:nvPr>
            <p:ph type="title"/>
          </p:nvPr>
        </p:nvSpPr>
        <p:spPr>
          <a:xfrm>
            <a:off x="424650" y="0"/>
            <a:ext cx="7688700" cy="6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Yolov8  - Test results defectless laptops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4" name="Google Shape;23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5650" y="880250"/>
            <a:ext cx="11504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31"/>
          <p:cNvSpPr txBox="1"/>
          <p:nvPr/>
        </p:nvSpPr>
        <p:spPr>
          <a:xfrm>
            <a:off x="192825" y="651400"/>
            <a:ext cx="8723700" cy="5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36" name="Google Shape;236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24925" y="788225"/>
            <a:ext cx="4101817" cy="225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3199725"/>
            <a:ext cx="8839202" cy="14432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/>
          <p:nvPr>
            <p:ph type="title"/>
          </p:nvPr>
        </p:nvSpPr>
        <p:spPr>
          <a:xfrm>
            <a:off x="729450" y="265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MobileNet V2  - Confusion Matrix</a:t>
            </a:r>
            <a:endParaRPr/>
          </a:p>
        </p:txBody>
      </p:sp>
      <p:pic>
        <p:nvPicPr>
          <p:cNvPr id="96" name="Google Shape;9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8950" y="1012250"/>
            <a:ext cx="3801968" cy="323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40225" y="1012257"/>
            <a:ext cx="3577925" cy="33279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2"/>
          <p:cNvSpPr txBox="1"/>
          <p:nvPr>
            <p:ph type="title"/>
          </p:nvPr>
        </p:nvSpPr>
        <p:spPr>
          <a:xfrm>
            <a:off x="424650" y="0"/>
            <a:ext cx="7688700" cy="6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Yolov8  - Test results defectful laptops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3" name="Google Shape;24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5650" y="880250"/>
            <a:ext cx="11504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32"/>
          <p:cNvSpPr txBox="1"/>
          <p:nvPr/>
        </p:nvSpPr>
        <p:spPr>
          <a:xfrm>
            <a:off x="192825" y="651400"/>
            <a:ext cx="8723700" cy="5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45" name="Google Shape;245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84649" y="567575"/>
            <a:ext cx="2728906" cy="263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3352125"/>
            <a:ext cx="8839200" cy="10410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5"/>
          <p:cNvSpPr txBox="1"/>
          <p:nvPr>
            <p:ph type="title"/>
          </p:nvPr>
        </p:nvSpPr>
        <p:spPr>
          <a:xfrm>
            <a:off x="424650" y="0"/>
            <a:ext cx="7688700" cy="6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MobileNet V2  - Confusion Matrix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3" name="Google Shape;10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61975" y="984075"/>
            <a:ext cx="4420050" cy="341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5650" y="880250"/>
            <a:ext cx="11504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800" y="933550"/>
            <a:ext cx="2380425" cy="327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07550" y="933550"/>
            <a:ext cx="2380425" cy="284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87750" y="1095875"/>
            <a:ext cx="2380425" cy="27334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6"/>
          <p:cNvSpPr txBox="1"/>
          <p:nvPr/>
        </p:nvSpPr>
        <p:spPr>
          <a:xfrm>
            <a:off x="287025" y="89550"/>
            <a:ext cx="22737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Defectless Samples</a:t>
            </a:r>
            <a:endParaRPr b="1" sz="16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0000" y="538175"/>
            <a:ext cx="3026500" cy="226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1879" y="2799275"/>
            <a:ext cx="2884624" cy="211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03725" y="2724150"/>
            <a:ext cx="2884625" cy="22154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03725" y="651937"/>
            <a:ext cx="2733199" cy="2033575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7"/>
          <p:cNvSpPr txBox="1"/>
          <p:nvPr/>
        </p:nvSpPr>
        <p:spPr>
          <a:xfrm>
            <a:off x="305675" y="0"/>
            <a:ext cx="3820500" cy="3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Defective  Samples</a:t>
            </a:r>
            <a:endParaRPr b="1"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8"/>
          <p:cNvSpPr txBox="1"/>
          <p:nvPr>
            <p:ph type="title"/>
          </p:nvPr>
        </p:nvSpPr>
        <p:spPr>
          <a:xfrm>
            <a:off x="424650" y="0"/>
            <a:ext cx="7688700" cy="6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ResNet 50  - Confusion Matrix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7" name="Google Shape;12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5650" y="880250"/>
            <a:ext cx="11504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600" y="833025"/>
            <a:ext cx="4357075" cy="3663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21075" y="787200"/>
            <a:ext cx="4170525" cy="35940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9"/>
          <p:cNvSpPr txBox="1"/>
          <p:nvPr>
            <p:ph type="title"/>
          </p:nvPr>
        </p:nvSpPr>
        <p:spPr>
          <a:xfrm>
            <a:off x="424650" y="0"/>
            <a:ext cx="7688700" cy="6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ResNet 50  - Confusion Matrix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5" name="Google Shape;13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5650" y="880250"/>
            <a:ext cx="11504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18450" y="787200"/>
            <a:ext cx="4932900" cy="420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0"/>
          <p:cNvSpPr txBox="1"/>
          <p:nvPr>
            <p:ph type="title"/>
          </p:nvPr>
        </p:nvSpPr>
        <p:spPr>
          <a:xfrm>
            <a:off x="424650" y="0"/>
            <a:ext cx="7688700" cy="6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ResNet 50  - Tested on sample defect images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2" name="Google Shape;14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5650" y="880250"/>
            <a:ext cx="11504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2850" y="1112175"/>
            <a:ext cx="3517675" cy="352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0" y="1322850"/>
            <a:ext cx="3470850" cy="2779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1"/>
          <p:cNvSpPr txBox="1"/>
          <p:nvPr>
            <p:ph type="title"/>
          </p:nvPr>
        </p:nvSpPr>
        <p:spPr>
          <a:xfrm>
            <a:off x="424650" y="0"/>
            <a:ext cx="7688700" cy="6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ResNet 50  - Tested on sample defect images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0" name="Google Shape;15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5650" y="880250"/>
            <a:ext cx="11504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2325" y="695550"/>
            <a:ext cx="2956129" cy="420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43950" y="942713"/>
            <a:ext cx="4772700" cy="370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